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8" r:id="rId4"/>
    <p:sldId id="259" r:id="rId5"/>
    <p:sldId id="262" r:id="rId6"/>
    <p:sldId id="257" r:id="rId7"/>
    <p:sldId id="261" r:id="rId8"/>
    <p:sldId id="267" r:id="rId9"/>
    <p:sldId id="264" r:id="rId10"/>
    <p:sldId id="266" r:id="rId11"/>
    <p:sldId id="265" r:id="rId12"/>
    <p:sldId id="272" r:id="rId13"/>
    <p:sldId id="268" r:id="rId14"/>
    <p:sldId id="271" r:id="rId15"/>
    <p:sldId id="270" r:id="rId16"/>
    <p:sldId id="269" r:id="rId17"/>
    <p:sldId id="273" r:id="rId18"/>
    <p:sldId id="276" r:id="rId19"/>
    <p:sldId id="275" r:id="rId20"/>
    <p:sldId id="274" r:id="rId21"/>
    <p:sldId id="277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73"/>
    <p:restoredTop sz="94647"/>
  </p:normalViewPr>
  <p:slideViewPr>
    <p:cSldViewPr snapToGrid="0" snapToObjects="1">
      <p:cViewPr varScale="1">
        <p:scale>
          <a:sx n="129" d="100"/>
          <a:sy n="129" d="100"/>
        </p:scale>
        <p:origin x="240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9B5A16-2AA5-C54A-82AC-C13810BC4D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207A0D-ED0E-9743-BC41-E50503B792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9D18AC-FAE8-2445-BC2B-C84FDCF9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33EE75-E030-4E46-BD8B-60751A33D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49B91D-BC27-E94F-944B-59A7C06FE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9187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5DDEC3-4C33-2F41-8CF9-D037D2587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0387B9E-17FE-8843-B1EC-4FF3C8802D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8B3658-783B-6844-B40A-AD71F4167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A79AA4-F02B-7448-9867-2E62C2414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25D65D-5B9E-3D49-9942-8EB7E7C36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3671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31BFBC9-C531-C74A-8C41-8403540543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1E973B4-FE10-9D42-AA36-479ACC52A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BD1AA5-80C3-7B45-BD27-F4714BE73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9FC4A2-4F68-1749-A9D1-391964DA1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2A5424-C40E-7742-BFC3-5C7877DA2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9011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5B609E-177A-3E46-B144-9F61E7B3E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48AEC2-2CED-8D4F-89E9-C8CB2E5C2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9D6847-F24C-9048-9F0E-EBE81C066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0CA861-3D11-994E-85FB-5C7C84FDB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B02E3E-2075-D741-B65D-F5E2E8D6B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1131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9CE856-61F5-394E-B05C-2ADB5E7D0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678D22-94B6-6D44-A2ED-33C46BF2C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92394A-8C86-6647-875F-0AA6B61E2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F4031F-847D-DC42-9597-5ED89891C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33829D-593A-6545-8219-9ACF0E4FE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1718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43C1E1-6B1A-3E40-ABCF-073EF6821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3803E2-5C4D-F442-B561-132AF8E8A9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A5041E-1A79-D342-93D2-D1D6AEB65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4A1624-9184-5140-9D86-3851FC03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1D65A6-7C75-B04B-A228-28801236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748934-AD22-B04E-8B79-68112E647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6608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6AF398-D9AF-8040-96DA-D612F812C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9911E2-9891-ED45-B930-D73713E8E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EA8667-D06E-F94D-BE31-04851723F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842C7CA-5FB0-6C48-99EB-B60AB0A3EB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0229E16-F4D0-7240-B9A6-54B1F1197C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7B01819-843B-804C-AC17-44AB89D3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4EA12B1-9468-364C-8B31-B01F5FF2D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C123E65-63EB-1D4A-8742-BFEDF7B19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6246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4968DA-D0A1-164F-967F-27867C57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E1C99D7-34B9-FD4A-97CE-B2D8A615A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ACDAFDF-D1AC-C34D-84C9-62EF5BE8D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BAF40C-F264-4042-B746-DCFD6D520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2189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9037EC9-352D-A64A-B24E-5930B953A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3AEB417-B433-C345-B393-840781928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64B96D-B7BA-E242-A263-58363923A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2031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8704B9-7787-8541-960F-2B7B5EC0D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FB8528-9FBC-0A42-814B-10859FC6E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500D934-718D-9E44-A34B-B4CEF0BF0E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180F77-297C-5B44-B195-520A30E9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248B24-2C4C-0E4C-A52F-28A4BECC3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416B26-70D7-644F-8585-26FDB472C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7955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C9FE47-E72E-8E43-AF53-CBAFC5AF1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A82D52F-6735-2445-A8E2-E5913974D4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7CB32B9-67B2-A340-847E-F1197E0AD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5A5840-0A42-3649-9CC2-D25EA2D52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BD3185-B636-5C40-ACAD-E73A6579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05A183-950B-FC44-AA38-6D0B1E9C6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4012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2BDF671-F033-7146-AD98-BDD7D8784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B9C04B-AAFC-414A-A4FA-F27799CC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B6EB33-E6A8-BC4F-907B-7AD4F504E3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5B37E-F8B0-8E43-AD37-CA9FEE3F71F7}" type="datetimeFigureOut">
              <a:rPr kumimoji="1" lang="zh-CN" altLang="en-US" smtClean="0"/>
              <a:t>2020/11/4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0A5877-19D0-D343-8501-D12FA873C7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B852B7-2976-B849-9504-BB17D041DD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C35BD-6F2F-7B40-AACB-6079064F188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712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29585C-D756-944E-B080-9087159668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  <a:r>
              <a:rPr kumimoji="1" lang="en-US" altLang="zh-CN"/>
              <a:t>2-6</a:t>
            </a:r>
            <a:r>
              <a:rPr kumimoji="1" lang="zh-CN" altLang="en-US" dirty="0"/>
              <a:t>总结：收获与困难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3F2D8CF-E25C-6347-82BA-A183C58A38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杨宇恒</a:t>
            </a:r>
          </a:p>
        </p:txBody>
      </p:sp>
    </p:spTree>
    <p:extLst>
      <p:ext uri="{BB962C8B-B14F-4D97-AF65-F5344CB8AC3E}">
        <p14:creationId xmlns:p14="http://schemas.microsoft.com/office/powerpoint/2010/main" val="3090102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包解析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收获：清晰描述代码结构</a:t>
            </a:r>
            <a:endParaRPr kumimoji="1" lang="en-US" altLang="zh-CN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12808F-CBDD-7F49-A2FD-6E16B7AB7FCE}"/>
              </a:ext>
            </a:extLst>
          </p:cNvPr>
          <p:cNvSpPr txBox="1"/>
          <p:nvPr/>
        </p:nvSpPr>
        <p:spPr>
          <a:xfrm>
            <a:off x="8437043" y="1100688"/>
            <a:ext cx="32431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</a:t>
            </a:r>
            <a:r>
              <a:rPr kumimoji="1" lang="en-US" altLang="zh-CN" b="1" dirty="0"/>
              <a:t>C</a:t>
            </a:r>
            <a:r>
              <a:rPr kumimoji="1" lang="zh-CN" altLang="en-US" b="1" dirty="0"/>
              <a:t>语法</a:t>
            </a:r>
            <a:r>
              <a:rPr kumimoji="1" lang="en-US" altLang="zh-CN" b="1" dirty="0"/>
              <a:t>+</a:t>
            </a:r>
            <a:r>
              <a:rPr kumimoji="1" lang="en-US" altLang="zh-CN" b="1" dirty="0" err="1"/>
              <a:t>Cpp</a:t>
            </a:r>
            <a:r>
              <a:rPr kumimoji="1" lang="zh-CN" altLang="en-US" b="1" dirty="0"/>
              <a:t>面向对象</a:t>
            </a:r>
            <a:endParaRPr kumimoji="1" lang="en-US" altLang="zh-CN" b="1" dirty="0"/>
          </a:p>
          <a:p>
            <a:endParaRPr kumimoji="1" lang="en-US" altLang="zh-CN" dirty="0"/>
          </a:p>
          <a:p>
            <a:pPr marL="285750" indent="-285750">
              <a:buFont typeface="Wingdings" pitchFamily="2" charset="2"/>
              <a:buChar char="à"/>
            </a:pPr>
            <a:r>
              <a:rPr kumimoji="1" lang="zh-CN" altLang="en-US" dirty="0">
                <a:sym typeface="Wingdings" pitchFamily="2" charset="2"/>
              </a:rPr>
              <a:t>为函数调用增加类对象前缀</a:t>
            </a:r>
            <a:endParaRPr kumimoji="1" lang="en-US" altLang="zh-CN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endParaRPr kumimoji="1" lang="en-US" altLang="zh-CN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kumimoji="1" lang="zh-CN" altLang="en-US" dirty="0">
                <a:sym typeface="Wingdings" pitchFamily="2" charset="2"/>
              </a:rPr>
              <a:t>直观地为抽象分类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1043C69-1DD4-AE4A-B9FE-7B5A2F014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67" y="1495838"/>
            <a:ext cx="7686316" cy="255717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1528503" y="4589367"/>
            <a:ext cx="409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困难：理论课远没有讲到数据包结构</a:t>
            </a:r>
          </a:p>
        </p:txBody>
      </p:sp>
    </p:spTree>
    <p:extLst>
      <p:ext uri="{BB962C8B-B14F-4D97-AF65-F5344CB8AC3E}">
        <p14:creationId xmlns:p14="http://schemas.microsoft.com/office/powerpoint/2010/main" val="271181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包解析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收获：清晰描述代码结构</a:t>
            </a:r>
            <a:endParaRPr kumimoji="1" lang="en-US" altLang="zh-CN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12808F-CBDD-7F49-A2FD-6E16B7AB7FCE}"/>
              </a:ext>
            </a:extLst>
          </p:cNvPr>
          <p:cNvSpPr txBox="1"/>
          <p:nvPr/>
        </p:nvSpPr>
        <p:spPr>
          <a:xfrm>
            <a:off x="8437043" y="1100688"/>
            <a:ext cx="32431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</a:t>
            </a:r>
            <a:r>
              <a:rPr kumimoji="1" lang="en-US" altLang="zh-CN" b="1" dirty="0"/>
              <a:t>C</a:t>
            </a:r>
            <a:r>
              <a:rPr kumimoji="1" lang="zh-CN" altLang="en-US" b="1" dirty="0"/>
              <a:t>语法</a:t>
            </a:r>
            <a:r>
              <a:rPr kumimoji="1" lang="en-US" altLang="zh-CN" b="1" dirty="0"/>
              <a:t>+</a:t>
            </a:r>
            <a:r>
              <a:rPr kumimoji="1" lang="en-US" altLang="zh-CN" b="1" dirty="0" err="1"/>
              <a:t>Cpp</a:t>
            </a:r>
            <a:r>
              <a:rPr kumimoji="1" lang="zh-CN" altLang="en-US" b="1" dirty="0"/>
              <a:t>面向对象</a:t>
            </a:r>
            <a:endParaRPr kumimoji="1" lang="en-US" altLang="zh-CN" b="1" dirty="0"/>
          </a:p>
          <a:p>
            <a:endParaRPr kumimoji="1" lang="en-US" altLang="zh-CN" dirty="0"/>
          </a:p>
          <a:p>
            <a:pPr marL="285750" indent="-285750">
              <a:buFont typeface="Wingdings" pitchFamily="2" charset="2"/>
              <a:buChar char="à"/>
            </a:pPr>
            <a:r>
              <a:rPr kumimoji="1" lang="zh-CN" altLang="en-US" dirty="0">
                <a:sym typeface="Wingdings" pitchFamily="2" charset="2"/>
              </a:rPr>
              <a:t>为函数调用增加类对象前缀</a:t>
            </a:r>
            <a:endParaRPr kumimoji="1" lang="en-US" altLang="zh-CN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endParaRPr kumimoji="1" lang="en-US" altLang="zh-CN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kumimoji="1" lang="zh-CN" altLang="en-US" dirty="0">
                <a:sym typeface="Wingdings" pitchFamily="2" charset="2"/>
              </a:rPr>
              <a:t>直观地为抽象分类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1043C69-1DD4-AE4A-B9FE-7B5A2F014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67" y="1495838"/>
            <a:ext cx="7686316" cy="255717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1528503" y="4589367"/>
            <a:ext cx="75953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困难：理论课远没有讲到数据包结构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我甚至不知道数据包内容是字符串，以为都是奇怪的编码。</a:t>
            </a:r>
            <a:endParaRPr kumimoji="1" lang="en-US" altLang="zh-CN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阅读</a:t>
            </a:r>
            <a:r>
              <a:rPr kumimoji="1" lang="en-US" altLang="zh-CN" dirty="0" err="1"/>
              <a:t>rfc</a:t>
            </a:r>
            <a:r>
              <a:rPr kumimoji="1" lang="zh-CN" altLang="en-US" dirty="0"/>
              <a:t>手册的时间可以被节约，如果等到理论课之后再做这个实验。</a:t>
            </a:r>
          </a:p>
        </p:txBody>
      </p:sp>
    </p:spTree>
    <p:extLst>
      <p:ext uri="{BB962C8B-B14F-4D97-AF65-F5344CB8AC3E}">
        <p14:creationId xmlns:p14="http://schemas.microsoft.com/office/powerpoint/2010/main" val="498908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3/4.</a:t>
            </a:r>
            <a:r>
              <a:rPr kumimoji="1" lang="zh-CN" altLang="en-US" dirty="0"/>
              <a:t> 广播</a:t>
            </a:r>
            <a:r>
              <a:rPr kumimoji="1" lang="en-US" altLang="zh-CN" dirty="0"/>
              <a:t>/</a:t>
            </a:r>
            <a:r>
              <a:rPr kumimoji="1" lang="zh-CN" altLang="en-US" dirty="0"/>
              <a:t>交换网络节点实现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4758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收获：我们的链表</a:t>
            </a:r>
            <a:r>
              <a:rPr kumimoji="1" lang="en-US" altLang="zh-CN" b="1" dirty="0"/>
              <a:t>vs</a:t>
            </a:r>
            <a:r>
              <a:rPr kumimoji="1" lang="zh-CN" altLang="en-US" b="1" dirty="0"/>
              <a:t>高级语言封装好的链表</a:t>
            </a:r>
            <a:endParaRPr kumimoji="1" lang="en-US" altLang="zh-CN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12808F-CBDD-7F49-A2FD-6E16B7AB7FCE}"/>
              </a:ext>
            </a:extLst>
          </p:cNvPr>
          <p:cNvSpPr txBox="1"/>
          <p:nvPr/>
        </p:nvSpPr>
        <p:spPr>
          <a:xfrm>
            <a:off x="6426663" y="2782669"/>
            <a:ext cx="436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</a:t>
            </a:r>
            <a:r>
              <a:rPr kumimoji="1" lang="en-US" altLang="zh-CN" b="1" dirty="0" err="1"/>
              <a:t>tshark</a:t>
            </a:r>
            <a:r>
              <a:rPr kumimoji="1" lang="zh-CN" altLang="en-US" b="1" dirty="0"/>
              <a:t>（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命令行版本）</a:t>
            </a:r>
            <a:endParaRPr kumimoji="1" lang="en-US" altLang="zh-CN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1528503" y="4589367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困难：代码结构</a:t>
            </a:r>
            <a:endParaRPr kumimoji="1"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039816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3/4.</a:t>
            </a:r>
            <a:r>
              <a:rPr kumimoji="1" lang="zh-CN" altLang="en-US" dirty="0"/>
              <a:t> 广播</a:t>
            </a:r>
            <a:r>
              <a:rPr kumimoji="1" lang="en-US" altLang="zh-CN" dirty="0"/>
              <a:t>/</a:t>
            </a:r>
            <a:r>
              <a:rPr kumimoji="1" lang="zh-CN" altLang="en-US" dirty="0"/>
              <a:t>交换网络节点实现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52677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收获：我们的链表</a:t>
            </a:r>
            <a:r>
              <a:rPr kumimoji="1" lang="en-US" altLang="zh-CN" b="1" dirty="0"/>
              <a:t>vs</a:t>
            </a:r>
            <a:r>
              <a:rPr kumimoji="1" lang="zh-CN" altLang="en-US" b="1" dirty="0"/>
              <a:t>高级语言封装好的链表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lang="zh-CN" altLang="en-US" dirty="0"/>
              <a:t>各种数据结构都可以复用，类似高级语言封装</a:t>
            </a:r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同一个实例可以存在于多个链表中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12808F-CBDD-7F49-A2FD-6E16B7AB7FCE}"/>
              </a:ext>
            </a:extLst>
          </p:cNvPr>
          <p:cNvSpPr txBox="1"/>
          <p:nvPr/>
        </p:nvSpPr>
        <p:spPr>
          <a:xfrm>
            <a:off x="6426663" y="2782669"/>
            <a:ext cx="436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</a:t>
            </a:r>
            <a:r>
              <a:rPr kumimoji="1" lang="en-US" altLang="zh-CN" b="1" dirty="0" err="1"/>
              <a:t>tshark</a:t>
            </a:r>
            <a:r>
              <a:rPr kumimoji="1" lang="zh-CN" altLang="en-US" b="1" dirty="0"/>
              <a:t>（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命令行版本）</a:t>
            </a:r>
            <a:endParaRPr kumimoji="1" lang="en-US" altLang="zh-CN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1528503" y="4589367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困难：代码结构</a:t>
            </a:r>
            <a:endParaRPr kumimoji="1"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4191378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3/4.</a:t>
            </a:r>
            <a:r>
              <a:rPr kumimoji="1" lang="zh-CN" altLang="en-US" dirty="0"/>
              <a:t> 广播</a:t>
            </a:r>
            <a:r>
              <a:rPr kumimoji="1" lang="en-US" altLang="zh-CN" dirty="0"/>
              <a:t>/</a:t>
            </a:r>
            <a:r>
              <a:rPr kumimoji="1" lang="zh-CN" altLang="en-US" dirty="0"/>
              <a:t>交换网络节点实现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526778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收获：我们的链表</a:t>
            </a:r>
            <a:r>
              <a:rPr kumimoji="1" lang="en-US" altLang="zh-CN" b="1" dirty="0"/>
              <a:t>vs</a:t>
            </a:r>
            <a:r>
              <a:rPr kumimoji="1" lang="zh-CN" altLang="en-US" b="1" dirty="0"/>
              <a:t>高级语言封装好的链表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lang="zh-CN" altLang="en-US" dirty="0"/>
              <a:t>各种数据结构都可以复用，类似高级语言封装</a:t>
            </a:r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同一个实例可以存在于多个链表中</a:t>
            </a:r>
            <a:endParaRPr kumimoji="1" lang="en-US" altLang="zh-CN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两个地方为链表命名，不方便</a:t>
            </a:r>
            <a:endParaRPr kumimoji="1" lang="en-US" altLang="zh-CN" dirty="0"/>
          </a:p>
          <a:p>
            <a:r>
              <a:rPr kumimoji="1" lang="zh-CN" altLang="en-US" dirty="0"/>
              <a:t>    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元素结构体定义中</a:t>
            </a:r>
            <a:endParaRPr kumimoji="1" lang="en-US" altLang="zh-CN" dirty="0"/>
          </a:p>
          <a:p>
            <a:r>
              <a:rPr kumimoji="1" lang="zh-CN" altLang="en-US" dirty="0"/>
              <a:t>    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实例化链表时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12808F-CBDD-7F49-A2FD-6E16B7AB7FCE}"/>
              </a:ext>
            </a:extLst>
          </p:cNvPr>
          <p:cNvSpPr txBox="1"/>
          <p:nvPr/>
        </p:nvSpPr>
        <p:spPr>
          <a:xfrm>
            <a:off x="6426663" y="2782669"/>
            <a:ext cx="436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</a:t>
            </a:r>
            <a:r>
              <a:rPr kumimoji="1" lang="en-US" altLang="zh-CN" b="1" dirty="0" err="1"/>
              <a:t>tshark</a:t>
            </a:r>
            <a:r>
              <a:rPr kumimoji="1" lang="zh-CN" altLang="en-US" b="1" dirty="0"/>
              <a:t>（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命令行版本）</a:t>
            </a:r>
            <a:endParaRPr kumimoji="1" lang="en-US" altLang="zh-CN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1528503" y="4589367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困难：代码结构</a:t>
            </a:r>
            <a:endParaRPr kumimoji="1"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2821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3/4.</a:t>
            </a:r>
            <a:r>
              <a:rPr kumimoji="1" lang="zh-CN" altLang="en-US" dirty="0"/>
              <a:t> 广播</a:t>
            </a:r>
            <a:r>
              <a:rPr kumimoji="1" lang="en-US" altLang="zh-CN" dirty="0"/>
              <a:t>/</a:t>
            </a:r>
            <a:r>
              <a:rPr kumimoji="1" lang="zh-CN" altLang="en-US" dirty="0"/>
              <a:t>交换网络节点实现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526778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收获：我们的链表</a:t>
            </a:r>
            <a:r>
              <a:rPr kumimoji="1" lang="en-US" altLang="zh-CN" b="1" dirty="0"/>
              <a:t>vs</a:t>
            </a:r>
            <a:r>
              <a:rPr kumimoji="1" lang="zh-CN" altLang="en-US" b="1" dirty="0"/>
              <a:t>高级语言封装好的链表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lang="zh-CN" altLang="en-US" dirty="0"/>
              <a:t>各种数据结构都可以复用，类似高级语言封装</a:t>
            </a:r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同一个实例可以存在于多个链表中</a:t>
            </a:r>
            <a:endParaRPr kumimoji="1" lang="en-US" altLang="zh-CN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两个地方为链表命名，不方便</a:t>
            </a:r>
            <a:endParaRPr kumimoji="1" lang="en-US" altLang="zh-CN" dirty="0"/>
          </a:p>
          <a:p>
            <a:r>
              <a:rPr kumimoji="1" lang="zh-CN" altLang="en-US" dirty="0"/>
              <a:t>    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元素结构体定义中</a:t>
            </a:r>
            <a:endParaRPr kumimoji="1" lang="en-US" altLang="zh-CN" dirty="0"/>
          </a:p>
          <a:p>
            <a:r>
              <a:rPr kumimoji="1" lang="zh-CN" altLang="en-US" dirty="0"/>
              <a:t>    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实例化链表时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12808F-CBDD-7F49-A2FD-6E16B7AB7FCE}"/>
              </a:ext>
            </a:extLst>
          </p:cNvPr>
          <p:cNvSpPr txBox="1"/>
          <p:nvPr/>
        </p:nvSpPr>
        <p:spPr>
          <a:xfrm>
            <a:off x="6426663" y="2782669"/>
            <a:ext cx="52581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</a:t>
            </a:r>
            <a:r>
              <a:rPr kumimoji="1" lang="en-US" altLang="zh-CN" b="1" dirty="0" err="1"/>
              <a:t>tshark</a:t>
            </a:r>
            <a:r>
              <a:rPr kumimoji="1" lang="zh-CN" altLang="en-US" b="1" dirty="0"/>
              <a:t>（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命令行版本）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使用一个</a:t>
            </a:r>
            <a:r>
              <a:rPr kumimoji="1" lang="en-US" altLang="zh-CN" dirty="0" err="1"/>
              <a:t>sh</a:t>
            </a:r>
            <a:r>
              <a:rPr kumimoji="1" lang="zh-CN" altLang="en-US" dirty="0"/>
              <a:t>脚本完成实验，清晰展示实验过程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1528503" y="4589367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困难：代码结构</a:t>
            </a:r>
            <a:endParaRPr kumimoji="1"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1406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3/4.</a:t>
            </a:r>
            <a:r>
              <a:rPr kumimoji="1" lang="zh-CN" altLang="en-US" dirty="0"/>
              <a:t> 广播</a:t>
            </a:r>
            <a:r>
              <a:rPr kumimoji="1" lang="en-US" altLang="zh-CN" dirty="0"/>
              <a:t>/</a:t>
            </a:r>
            <a:r>
              <a:rPr kumimoji="1" lang="zh-CN" altLang="en-US" dirty="0"/>
              <a:t>交换网络节点实现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526778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收获：我们的链表</a:t>
            </a:r>
            <a:r>
              <a:rPr kumimoji="1" lang="en-US" altLang="zh-CN" b="1" dirty="0"/>
              <a:t>vs</a:t>
            </a:r>
            <a:r>
              <a:rPr kumimoji="1" lang="zh-CN" altLang="en-US" b="1" dirty="0"/>
              <a:t>高级语言封装好的链表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lang="zh-CN" altLang="en-US" dirty="0"/>
              <a:t>各种数据结构都可以复用，类似高级语言封装</a:t>
            </a:r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同一个实例可以存在于多个链表中</a:t>
            </a:r>
            <a:endParaRPr kumimoji="1" lang="en-US" altLang="zh-CN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两个地方为链表命名，不方便</a:t>
            </a:r>
            <a:endParaRPr kumimoji="1" lang="en-US" altLang="zh-CN" dirty="0"/>
          </a:p>
          <a:p>
            <a:r>
              <a:rPr kumimoji="1" lang="zh-CN" altLang="en-US" dirty="0"/>
              <a:t>    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元素结构体定义中</a:t>
            </a:r>
            <a:endParaRPr kumimoji="1" lang="en-US" altLang="zh-CN" dirty="0"/>
          </a:p>
          <a:p>
            <a:r>
              <a:rPr kumimoji="1" lang="zh-CN" altLang="en-US" dirty="0"/>
              <a:t>    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实例化链表时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12808F-CBDD-7F49-A2FD-6E16B7AB7FCE}"/>
              </a:ext>
            </a:extLst>
          </p:cNvPr>
          <p:cNvSpPr txBox="1"/>
          <p:nvPr/>
        </p:nvSpPr>
        <p:spPr>
          <a:xfrm>
            <a:off x="6426663" y="2782669"/>
            <a:ext cx="52581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</a:t>
            </a:r>
            <a:r>
              <a:rPr kumimoji="1" lang="en-US" altLang="zh-CN" b="1" dirty="0" err="1"/>
              <a:t>tshark</a:t>
            </a:r>
            <a:r>
              <a:rPr kumimoji="1" lang="zh-CN" altLang="en-US" b="1" dirty="0"/>
              <a:t>（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命令行版本）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使用一个</a:t>
            </a:r>
            <a:r>
              <a:rPr kumimoji="1" lang="en-US" altLang="zh-CN" dirty="0" err="1"/>
              <a:t>sh</a:t>
            </a:r>
            <a:r>
              <a:rPr kumimoji="1" lang="zh-CN" altLang="en-US" dirty="0"/>
              <a:t>脚本完成实验，清晰展示实验过程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1528503" y="4589367"/>
            <a:ext cx="7848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困难：代码结构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ustak</a:t>
            </a:r>
            <a:r>
              <a:rPr kumimoji="1" lang="zh-CN" altLang="en-US" dirty="0"/>
              <a:t>类函数，</a:t>
            </a:r>
            <a:r>
              <a:rPr kumimoji="1" lang="en-US" altLang="zh-CN" dirty="0" err="1"/>
              <a:t>iface</a:t>
            </a:r>
            <a:r>
              <a:rPr kumimoji="1" lang="zh-CN" altLang="en-US" dirty="0"/>
              <a:t>类函数，</a:t>
            </a:r>
            <a:r>
              <a:rPr kumimoji="1" lang="en-US" altLang="zh-CN" dirty="0"/>
              <a:t>package</a:t>
            </a:r>
            <a:r>
              <a:rPr kumimoji="1" lang="zh-CN" altLang="en-US" dirty="0"/>
              <a:t>类函数建议分成三个文件加以分类</a:t>
            </a:r>
          </a:p>
        </p:txBody>
      </p:sp>
    </p:spTree>
    <p:extLst>
      <p:ext uri="{BB962C8B-B14F-4D97-AF65-F5344CB8AC3E}">
        <p14:creationId xmlns:p14="http://schemas.microsoft.com/office/powerpoint/2010/main" val="3359748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 交换网络节点实现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困难：讲义细节补充</a:t>
            </a:r>
            <a:endParaRPr kumimoji="1" lang="en-US" altLang="zh-CN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864973" y="3153932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困难：算法复杂</a:t>
            </a:r>
            <a:endParaRPr kumimoji="1" lang="en-US" altLang="zh-CN" b="1" i="1" u="sng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2BD5F5-A313-9344-AB3D-5D50EC3215AF}"/>
              </a:ext>
            </a:extLst>
          </p:cNvPr>
          <p:cNvSpPr txBox="1"/>
          <p:nvPr/>
        </p:nvSpPr>
        <p:spPr>
          <a:xfrm>
            <a:off x="864973" y="4727359"/>
            <a:ext cx="27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困难：代码中命名规则</a:t>
            </a:r>
            <a:endParaRPr kumimoji="1" lang="en-US" altLang="zh-CN" b="1" i="1" u="sng" dirty="0"/>
          </a:p>
        </p:txBody>
      </p:sp>
    </p:spTree>
    <p:extLst>
      <p:ext uri="{BB962C8B-B14F-4D97-AF65-F5344CB8AC3E}">
        <p14:creationId xmlns:p14="http://schemas.microsoft.com/office/powerpoint/2010/main" val="2291028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 交换网络节点实现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89354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困难：讲义细节补充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强调字节序转换，很容易忘。。。</a:t>
            </a:r>
            <a:endParaRPr kumimoji="1" lang="en-US" altLang="zh-CN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18</a:t>
            </a:r>
            <a:r>
              <a:rPr kumimoji="1" lang="zh-CN" altLang="en-US" dirty="0"/>
              <a:t>页，</a:t>
            </a:r>
            <a:r>
              <a:rPr lang="zh-CN" altLang="en-US" dirty="0"/>
              <a:t>“如果一个端口为非指定端口，且其</a:t>
            </a:r>
            <a:r>
              <a:rPr lang="en-US" altLang="zh-CN" dirty="0"/>
              <a:t>Config</a:t>
            </a:r>
            <a:r>
              <a:rPr lang="zh-CN" altLang="en-US" dirty="0"/>
              <a:t>较网段内其他端口优先级更高，</a:t>
            </a:r>
            <a:endParaRPr lang="en-US" altLang="zh-CN" dirty="0"/>
          </a:p>
          <a:p>
            <a:r>
              <a:rPr lang="zh-CN" altLang="en-US" dirty="0"/>
              <a:t>        那么该端口成为指定端口”，描述不够准确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864973" y="3153932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困难：算法复杂</a:t>
            </a:r>
            <a:endParaRPr kumimoji="1" lang="en-US" altLang="zh-CN" b="1" i="1" u="sng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2BD5F5-A313-9344-AB3D-5D50EC3215AF}"/>
              </a:ext>
            </a:extLst>
          </p:cNvPr>
          <p:cNvSpPr txBox="1"/>
          <p:nvPr/>
        </p:nvSpPr>
        <p:spPr>
          <a:xfrm>
            <a:off x="864973" y="4727359"/>
            <a:ext cx="27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困难：代码中命名规则</a:t>
            </a:r>
            <a:endParaRPr kumimoji="1" lang="en-US" altLang="zh-CN" b="1" i="1" u="sng" dirty="0"/>
          </a:p>
        </p:txBody>
      </p:sp>
    </p:spTree>
    <p:extLst>
      <p:ext uri="{BB962C8B-B14F-4D97-AF65-F5344CB8AC3E}">
        <p14:creationId xmlns:p14="http://schemas.microsoft.com/office/powerpoint/2010/main" val="3605459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 交换网络节点实现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89354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困难：讲义细节补充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强调字节序转换，很容易忘。。。</a:t>
            </a:r>
            <a:endParaRPr kumimoji="1" lang="en-US" altLang="zh-CN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18</a:t>
            </a:r>
            <a:r>
              <a:rPr kumimoji="1" lang="zh-CN" altLang="en-US" dirty="0"/>
              <a:t>页，</a:t>
            </a:r>
            <a:r>
              <a:rPr lang="zh-CN" altLang="en-US" dirty="0"/>
              <a:t>“如果一个端口为非指定端口，且其</a:t>
            </a:r>
            <a:r>
              <a:rPr lang="en-US" altLang="zh-CN" dirty="0"/>
              <a:t>Config</a:t>
            </a:r>
            <a:r>
              <a:rPr lang="zh-CN" altLang="en-US" dirty="0"/>
              <a:t>较网段内其他端口优先级更高，</a:t>
            </a:r>
            <a:endParaRPr lang="en-US" altLang="zh-CN" dirty="0"/>
          </a:p>
          <a:p>
            <a:r>
              <a:rPr lang="zh-CN" altLang="en-US" dirty="0"/>
              <a:t>        那么该端口成为指定端口”，描述不够准确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864973" y="3153932"/>
            <a:ext cx="93073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困难：算法复杂</a:t>
            </a:r>
            <a:endParaRPr kumimoji="1" lang="en-US" altLang="zh-CN" b="1" dirty="0"/>
          </a:p>
          <a:p>
            <a:r>
              <a:rPr kumimoji="1" lang="zh-CN" altLang="en-US" b="1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理论课对“选择到根路径”比较简要</a:t>
            </a:r>
            <a:endParaRPr kumimoji="1" lang="en-US" altLang="zh-CN" dirty="0"/>
          </a:p>
          <a:p>
            <a:r>
              <a:rPr kumimoji="1" lang="zh-CN" altLang="en-US" b="1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介绍</a:t>
            </a:r>
            <a:r>
              <a:rPr kumimoji="1" lang="zh-CN" altLang="en-US" i="1" u="sng" dirty="0"/>
              <a:t>代码实现</a:t>
            </a:r>
            <a:r>
              <a:rPr kumimoji="1" lang="zh-CN" altLang="en-US" dirty="0"/>
              <a:t>前需要先讲一下</a:t>
            </a:r>
            <a:r>
              <a:rPr kumimoji="1" lang="zh-CN" altLang="en-US" i="1" u="sng" dirty="0"/>
              <a:t>算法思路</a:t>
            </a:r>
            <a:r>
              <a:rPr kumimoji="1" lang="zh-CN" altLang="en-US" dirty="0"/>
              <a:t>，否则，完全按照讲义中</a:t>
            </a:r>
            <a:r>
              <a:rPr kumimoji="1" lang="zh-CN" altLang="en-US" i="1" u="sng" dirty="0"/>
              <a:t>代码实现</a:t>
            </a:r>
            <a:r>
              <a:rPr kumimoji="1" lang="zh-CN" altLang="en-US" dirty="0"/>
              <a:t>写收获不大</a:t>
            </a:r>
            <a:endParaRPr kumimoji="1" lang="en-US" altLang="zh-CN" b="1" i="1" u="sng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2BD5F5-A313-9344-AB3D-5D50EC3215AF}"/>
              </a:ext>
            </a:extLst>
          </p:cNvPr>
          <p:cNvSpPr txBox="1"/>
          <p:nvPr/>
        </p:nvSpPr>
        <p:spPr>
          <a:xfrm>
            <a:off x="864973" y="4727359"/>
            <a:ext cx="27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困难：代码中命名规则</a:t>
            </a:r>
            <a:endParaRPr kumimoji="1" lang="en-US" altLang="zh-CN" b="1" i="1" u="sng" dirty="0"/>
          </a:p>
        </p:txBody>
      </p:sp>
    </p:spTree>
    <p:extLst>
      <p:ext uri="{BB962C8B-B14F-4D97-AF65-F5344CB8AC3E}">
        <p14:creationId xmlns:p14="http://schemas.microsoft.com/office/powerpoint/2010/main" val="278375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Mininet</a:t>
            </a:r>
            <a:r>
              <a:rPr kumimoji="1" lang="zh-CN" altLang="en-US" dirty="0"/>
              <a:t>实验环境介绍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F7E908-7016-A24C-B50C-796BDF1F626B}"/>
              </a:ext>
            </a:extLst>
          </p:cNvPr>
          <p:cNvSpPr txBox="1"/>
          <p:nvPr/>
        </p:nvSpPr>
        <p:spPr>
          <a:xfrm>
            <a:off x="3061698" y="936485"/>
            <a:ext cx="2973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Vagrant </a:t>
            </a:r>
            <a:r>
              <a:rPr kumimoji="1" lang="zh-CN" altLang="en-US" b="1" dirty="0"/>
              <a:t>管理</a:t>
            </a:r>
            <a:r>
              <a:rPr kumimoji="1" lang="en-US" altLang="zh-CN" b="1" dirty="0" err="1"/>
              <a:t>vbox</a:t>
            </a:r>
            <a:r>
              <a:rPr kumimoji="1" lang="zh-CN" altLang="en-US" b="1" dirty="0"/>
              <a:t>虚拟机：</a:t>
            </a:r>
            <a:endParaRPr kumimoji="1" lang="en-US" altLang="zh-CN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9F508B-4507-B345-A8EF-504E68AC2E76}"/>
              </a:ext>
            </a:extLst>
          </p:cNvPr>
          <p:cNvSpPr txBox="1"/>
          <p:nvPr/>
        </p:nvSpPr>
        <p:spPr>
          <a:xfrm>
            <a:off x="472611" y="2437386"/>
            <a:ext cx="23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/>
              <a:t>Mininet</a:t>
            </a:r>
            <a:r>
              <a:rPr kumimoji="1" lang="zh-CN" altLang="en-US" b="1" dirty="0"/>
              <a:t>：测网速</a:t>
            </a: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33C57A2-F860-B648-8961-31D11216373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663001" y="1305817"/>
            <a:ext cx="2885643" cy="1131569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7CC3CA7-EAFD-CE47-A816-F06BD55ADD88}"/>
              </a:ext>
            </a:extLst>
          </p:cNvPr>
          <p:cNvSpPr txBox="1"/>
          <p:nvPr/>
        </p:nvSpPr>
        <p:spPr>
          <a:xfrm>
            <a:off x="7582259" y="4301711"/>
            <a:ext cx="257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：解释包</a:t>
            </a: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6DFC0E55-027A-CE4D-B9B5-CBA0A2D29FB4}"/>
              </a:ext>
            </a:extLst>
          </p:cNvPr>
          <p:cNvCxnSpPr>
            <a:cxnSpLocks/>
            <a:stCxn id="4" idx="2"/>
            <a:endCxn id="14" idx="0"/>
          </p:cNvCxnSpPr>
          <p:nvPr/>
        </p:nvCxnSpPr>
        <p:spPr>
          <a:xfrm>
            <a:off x="4548644" y="1305817"/>
            <a:ext cx="4320987" cy="299589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317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 交换网络节点实现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89354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困难：讲义细节补充</a:t>
            </a:r>
            <a:endParaRPr kumimoji="1" lang="en-US" altLang="zh-CN" b="1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强调字节序转换，很容易忘。。。</a:t>
            </a:r>
            <a:endParaRPr kumimoji="1" lang="en-US" altLang="zh-CN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18</a:t>
            </a:r>
            <a:r>
              <a:rPr kumimoji="1" lang="zh-CN" altLang="en-US" dirty="0"/>
              <a:t>页，</a:t>
            </a:r>
            <a:r>
              <a:rPr lang="zh-CN" altLang="en-US" dirty="0"/>
              <a:t>“如果一个端口为非指定端口，且其</a:t>
            </a:r>
            <a:r>
              <a:rPr lang="en-US" altLang="zh-CN" dirty="0"/>
              <a:t>Config</a:t>
            </a:r>
            <a:r>
              <a:rPr lang="zh-CN" altLang="en-US" dirty="0"/>
              <a:t>较网段内其他端口优先级更高，</a:t>
            </a:r>
            <a:endParaRPr lang="en-US" altLang="zh-CN" dirty="0"/>
          </a:p>
          <a:p>
            <a:r>
              <a:rPr lang="zh-CN" altLang="en-US" dirty="0"/>
              <a:t>        那么该端口成为指定端口”，描述不够准确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864973" y="3153932"/>
            <a:ext cx="93073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困难：算法复杂</a:t>
            </a:r>
            <a:endParaRPr kumimoji="1" lang="en-US" altLang="zh-CN" b="1" dirty="0"/>
          </a:p>
          <a:p>
            <a:r>
              <a:rPr kumimoji="1" lang="zh-CN" altLang="en-US" b="1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理论课对“选择到根路径”比较简要</a:t>
            </a:r>
            <a:endParaRPr kumimoji="1" lang="en-US" altLang="zh-CN" dirty="0"/>
          </a:p>
          <a:p>
            <a:r>
              <a:rPr kumimoji="1" lang="zh-CN" altLang="en-US" b="1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介绍</a:t>
            </a:r>
            <a:r>
              <a:rPr kumimoji="1" lang="zh-CN" altLang="en-US" i="1" u="sng" dirty="0"/>
              <a:t>代码实现</a:t>
            </a:r>
            <a:r>
              <a:rPr kumimoji="1" lang="zh-CN" altLang="en-US" dirty="0"/>
              <a:t>前需要先讲一下</a:t>
            </a:r>
            <a:r>
              <a:rPr kumimoji="1" lang="zh-CN" altLang="en-US" i="1" u="sng" dirty="0"/>
              <a:t>算法思路</a:t>
            </a:r>
            <a:r>
              <a:rPr kumimoji="1" lang="zh-CN" altLang="en-US" dirty="0"/>
              <a:t>，否则，完全按照讲义中</a:t>
            </a:r>
            <a:r>
              <a:rPr kumimoji="1" lang="zh-CN" altLang="en-US" i="1" u="sng" dirty="0"/>
              <a:t>代码实现</a:t>
            </a:r>
            <a:r>
              <a:rPr kumimoji="1" lang="zh-CN" altLang="en-US" dirty="0"/>
              <a:t>写收获不大</a:t>
            </a:r>
            <a:endParaRPr kumimoji="1" lang="en-US" altLang="zh-CN" b="1" i="1" u="sng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2BD5F5-A313-9344-AB3D-5D50EC3215AF}"/>
              </a:ext>
            </a:extLst>
          </p:cNvPr>
          <p:cNvSpPr txBox="1"/>
          <p:nvPr/>
        </p:nvSpPr>
        <p:spPr>
          <a:xfrm>
            <a:off x="864973" y="4727359"/>
            <a:ext cx="919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困难：代码中命名规则</a:t>
            </a:r>
            <a:endParaRPr kumimoji="1" lang="en-US" altLang="zh-CN" b="1" dirty="0"/>
          </a:p>
          <a:p>
            <a:r>
              <a:rPr kumimoji="1" lang="zh-CN" altLang="en-US" b="1" dirty="0"/>
              <a:t>  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端口属性与网段联系更紧密，但现有代码很容易让人觉得端口属性与节点更紧密。</a:t>
            </a:r>
            <a:endParaRPr kumimoji="1" lang="en-US" altLang="zh-CN" b="1" i="1" u="sng" dirty="0"/>
          </a:p>
        </p:txBody>
      </p:sp>
    </p:spTree>
    <p:extLst>
      <p:ext uri="{BB962C8B-B14F-4D97-AF65-F5344CB8AC3E}">
        <p14:creationId xmlns:p14="http://schemas.microsoft.com/office/powerpoint/2010/main" val="37095299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2A4A4-A9E1-8646-B0B0-B2284B8FA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39E9F7-F6E6-114D-AFCD-3EB3A3678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收获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vagrant</a:t>
            </a:r>
            <a:r>
              <a:rPr kumimoji="1" lang="zh-CN" altLang="en-US" dirty="0"/>
              <a:t>虚拟机管理软件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实验过程通过</a:t>
            </a:r>
            <a:r>
              <a:rPr kumimoji="1" lang="en-US" altLang="zh-CN" dirty="0" err="1"/>
              <a:t>sh</a:t>
            </a:r>
            <a:r>
              <a:rPr kumimoji="1" lang="zh-CN" altLang="en-US" dirty="0"/>
              <a:t>脚本精确描述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代码关系图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</a:t>
            </a:r>
            <a:r>
              <a:rPr kumimoji="1" lang="zh-CN" altLang="en-US" dirty="0"/>
              <a:t>风格的</a:t>
            </a:r>
            <a:r>
              <a:rPr kumimoji="1" lang="en-US" altLang="zh-CN" dirty="0" err="1"/>
              <a:t>cpp</a:t>
            </a:r>
            <a:r>
              <a:rPr kumimoji="1" lang="zh-CN" altLang="en-US" dirty="0"/>
              <a:t>面向对象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C</a:t>
            </a:r>
            <a:r>
              <a:rPr kumimoji="1" lang="zh-CN" altLang="en-US" dirty="0"/>
              <a:t>中链表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高级语言链表封装</a:t>
            </a:r>
            <a:endParaRPr kumimoji="1" lang="en-US" altLang="zh-CN" dirty="0"/>
          </a:p>
          <a:p>
            <a:r>
              <a:rPr kumimoji="1" lang="zh-CN" altLang="en-US" dirty="0"/>
              <a:t>困难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过多内容超前理论课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代码结构与命名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需要生成树算法思路介绍</a:t>
            </a: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068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Mininet</a:t>
            </a:r>
            <a:r>
              <a:rPr kumimoji="1" lang="zh-CN" altLang="en-US" dirty="0"/>
              <a:t>实验环境介绍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F7E908-7016-A24C-B50C-796BDF1F626B}"/>
              </a:ext>
            </a:extLst>
          </p:cNvPr>
          <p:cNvSpPr txBox="1"/>
          <p:nvPr/>
        </p:nvSpPr>
        <p:spPr>
          <a:xfrm>
            <a:off x="3061698" y="936485"/>
            <a:ext cx="76274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Vagrant </a:t>
            </a:r>
            <a:r>
              <a:rPr kumimoji="1" lang="zh-CN" altLang="en-US" b="1" dirty="0"/>
              <a:t>管理</a:t>
            </a:r>
            <a:r>
              <a:rPr kumimoji="1" lang="en-US" altLang="zh-CN" b="1" dirty="0" err="1"/>
              <a:t>vbox</a:t>
            </a:r>
            <a:r>
              <a:rPr kumimoji="1" lang="zh-CN" altLang="en-US" b="1" dirty="0"/>
              <a:t>虚拟机：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收获：使用单个</a:t>
            </a:r>
            <a:r>
              <a:rPr kumimoji="1" lang="en-US" altLang="zh-CN" dirty="0" err="1"/>
              <a:t>sh</a:t>
            </a:r>
            <a:r>
              <a:rPr kumimoji="1" lang="zh-CN" altLang="en-US" dirty="0"/>
              <a:t>脚本描述安装的依赖</a:t>
            </a:r>
            <a:r>
              <a:rPr kumimoji="1" lang="en-US" altLang="zh-CN" dirty="0"/>
              <a:t> </a:t>
            </a:r>
            <a:r>
              <a:rPr kumimoji="1" lang="zh-CN" altLang="en-US" dirty="0"/>
              <a:t>               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/>
              <a:t>稳定的可重复性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收获：命令行运行、</a:t>
            </a:r>
            <a:r>
              <a:rPr kumimoji="1" lang="en-US" altLang="zh-CN" dirty="0" err="1"/>
              <a:t>ssh</a:t>
            </a:r>
            <a:r>
              <a:rPr kumimoji="1" lang="zh-CN" altLang="en-US" dirty="0"/>
              <a:t>、停止、删除</a:t>
            </a:r>
            <a:r>
              <a:rPr kumimoji="1" lang="en-US" altLang="zh-CN" dirty="0" err="1"/>
              <a:t>vbox</a:t>
            </a:r>
            <a:r>
              <a:rPr kumimoji="1" lang="zh-CN" altLang="en-US" dirty="0"/>
              <a:t>虚拟机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>
                <a:sym typeface="Wingdings" pitchFamily="2" charset="2"/>
              </a:rPr>
              <a:t>减少鼠标点来点去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9F508B-4507-B345-A8EF-504E68AC2E76}"/>
              </a:ext>
            </a:extLst>
          </p:cNvPr>
          <p:cNvSpPr txBox="1"/>
          <p:nvPr/>
        </p:nvSpPr>
        <p:spPr>
          <a:xfrm>
            <a:off x="472611" y="2437386"/>
            <a:ext cx="23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/>
              <a:t>Mininet</a:t>
            </a:r>
            <a:r>
              <a:rPr kumimoji="1" lang="zh-CN" altLang="en-US" b="1" dirty="0"/>
              <a:t>：测网速</a:t>
            </a: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33C57A2-F860-B648-8961-31D11216373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663001" y="1859815"/>
            <a:ext cx="5212402" cy="57757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7CC3CA7-EAFD-CE47-A816-F06BD55ADD88}"/>
              </a:ext>
            </a:extLst>
          </p:cNvPr>
          <p:cNvSpPr txBox="1"/>
          <p:nvPr/>
        </p:nvSpPr>
        <p:spPr>
          <a:xfrm>
            <a:off x="7582259" y="4301711"/>
            <a:ext cx="257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：解释包</a:t>
            </a: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6DFC0E55-027A-CE4D-B9B5-CBA0A2D29FB4}"/>
              </a:ext>
            </a:extLst>
          </p:cNvPr>
          <p:cNvCxnSpPr>
            <a:cxnSpLocks/>
            <a:stCxn id="4" idx="2"/>
            <a:endCxn id="14" idx="0"/>
          </p:cNvCxnSpPr>
          <p:nvPr/>
        </p:nvCxnSpPr>
        <p:spPr>
          <a:xfrm>
            <a:off x="6875403" y="1859815"/>
            <a:ext cx="1994228" cy="244189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6728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Mininet</a:t>
            </a:r>
            <a:r>
              <a:rPr kumimoji="1" lang="zh-CN" altLang="en-US" dirty="0"/>
              <a:t>实验环境介绍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F7E908-7016-A24C-B50C-796BDF1F626B}"/>
              </a:ext>
            </a:extLst>
          </p:cNvPr>
          <p:cNvSpPr txBox="1"/>
          <p:nvPr/>
        </p:nvSpPr>
        <p:spPr>
          <a:xfrm>
            <a:off x="3061698" y="936485"/>
            <a:ext cx="76274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Vagrant </a:t>
            </a:r>
            <a:r>
              <a:rPr kumimoji="1" lang="zh-CN" altLang="en-US" b="1" dirty="0"/>
              <a:t>管理</a:t>
            </a:r>
            <a:r>
              <a:rPr kumimoji="1" lang="en-US" altLang="zh-CN" b="1" dirty="0" err="1"/>
              <a:t>vbox</a:t>
            </a:r>
            <a:r>
              <a:rPr kumimoji="1" lang="zh-CN" altLang="en-US" b="1" dirty="0"/>
              <a:t>虚拟机：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收获：使用单个</a:t>
            </a:r>
            <a:r>
              <a:rPr kumimoji="1" lang="en-US" altLang="zh-CN" dirty="0" err="1"/>
              <a:t>sh</a:t>
            </a:r>
            <a:r>
              <a:rPr kumimoji="1" lang="zh-CN" altLang="en-US" dirty="0"/>
              <a:t>脚本描述安装的依赖</a:t>
            </a:r>
            <a:r>
              <a:rPr kumimoji="1" lang="en-US" altLang="zh-CN" dirty="0"/>
              <a:t> </a:t>
            </a:r>
            <a:r>
              <a:rPr kumimoji="1" lang="zh-CN" altLang="en-US" dirty="0"/>
              <a:t>               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/>
              <a:t>稳定的可重复性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收获：命令行运行、</a:t>
            </a:r>
            <a:r>
              <a:rPr kumimoji="1" lang="en-US" altLang="zh-CN" dirty="0" err="1"/>
              <a:t>ssh</a:t>
            </a:r>
            <a:r>
              <a:rPr kumimoji="1" lang="zh-CN" altLang="en-US" dirty="0"/>
              <a:t>、停止、删除</a:t>
            </a:r>
            <a:r>
              <a:rPr kumimoji="1" lang="en-US" altLang="zh-CN" dirty="0" err="1"/>
              <a:t>vbox</a:t>
            </a:r>
            <a:r>
              <a:rPr kumimoji="1" lang="zh-CN" altLang="en-US" dirty="0"/>
              <a:t>虚拟机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>
                <a:sym typeface="Wingdings" pitchFamily="2" charset="2"/>
              </a:rPr>
              <a:t>减少鼠标点来点去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9F508B-4507-B345-A8EF-504E68AC2E76}"/>
              </a:ext>
            </a:extLst>
          </p:cNvPr>
          <p:cNvSpPr txBox="1"/>
          <p:nvPr/>
        </p:nvSpPr>
        <p:spPr>
          <a:xfrm>
            <a:off x="472611" y="2437386"/>
            <a:ext cx="8032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/>
              <a:t>Mininet</a:t>
            </a:r>
            <a:r>
              <a:rPr kumimoji="1" lang="zh-CN" altLang="en-US" b="1" dirty="0"/>
              <a:t>：测网速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收获：脚本汇总数据、制图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>
                <a:sym typeface="Wingdings" pitchFamily="2" charset="2"/>
              </a:rPr>
              <a:t>方便调整参数空间，实时观察不同参数效果</a:t>
            </a:r>
            <a:endParaRPr kumimoji="1" lang="en-US" altLang="zh-CN" dirty="0">
              <a:sym typeface="Wingdings" pitchFamily="2" charset="2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33C57A2-F860-B648-8961-31D11216373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4489095" y="1859815"/>
            <a:ext cx="2386308" cy="57757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7CC3CA7-EAFD-CE47-A816-F06BD55ADD88}"/>
              </a:ext>
            </a:extLst>
          </p:cNvPr>
          <p:cNvSpPr txBox="1"/>
          <p:nvPr/>
        </p:nvSpPr>
        <p:spPr>
          <a:xfrm>
            <a:off x="7582259" y="4301711"/>
            <a:ext cx="257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：解释包</a:t>
            </a:r>
            <a:endParaRPr kumimoji="1" lang="en-US" altLang="zh-CN" b="1" dirty="0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6DFC0E55-027A-CE4D-B9B5-CBA0A2D29FB4}"/>
              </a:ext>
            </a:extLst>
          </p:cNvPr>
          <p:cNvCxnSpPr>
            <a:cxnSpLocks/>
            <a:stCxn id="4" idx="2"/>
            <a:endCxn id="14" idx="0"/>
          </p:cNvCxnSpPr>
          <p:nvPr/>
        </p:nvCxnSpPr>
        <p:spPr>
          <a:xfrm>
            <a:off x="6875403" y="1859815"/>
            <a:ext cx="1994228" cy="244189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469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Mininet</a:t>
            </a:r>
            <a:r>
              <a:rPr kumimoji="1" lang="zh-CN" altLang="en-US" dirty="0"/>
              <a:t>实验环境介绍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F7E908-7016-A24C-B50C-796BDF1F626B}"/>
              </a:ext>
            </a:extLst>
          </p:cNvPr>
          <p:cNvSpPr txBox="1"/>
          <p:nvPr/>
        </p:nvSpPr>
        <p:spPr>
          <a:xfrm>
            <a:off x="3061698" y="936485"/>
            <a:ext cx="76274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Vagrant </a:t>
            </a:r>
            <a:r>
              <a:rPr kumimoji="1" lang="zh-CN" altLang="en-US" b="1" dirty="0"/>
              <a:t>管理</a:t>
            </a:r>
            <a:r>
              <a:rPr kumimoji="1" lang="en-US" altLang="zh-CN" b="1" dirty="0" err="1"/>
              <a:t>vbox</a:t>
            </a:r>
            <a:r>
              <a:rPr kumimoji="1" lang="zh-CN" altLang="en-US" b="1" dirty="0"/>
              <a:t>虚拟机：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收获：使用单个</a:t>
            </a:r>
            <a:r>
              <a:rPr kumimoji="1" lang="en-US" altLang="zh-CN" dirty="0" err="1"/>
              <a:t>sh</a:t>
            </a:r>
            <a:r>
              <a:rPr kumimoji="1" lang="zh-CN" altLang="en-US" dirty="0"/>
              <a:t>脚本描述安装的依赖</a:t>
            </a:r>
            <a:r>
              <a:rPr kumimoji="1" lang="en-US" altLang="zh-CN" dirty="0"/>
              <a:t> </a:t>
            </a:r>
            <a:r>
              <a:rPr kumimoji="1" lang="zh-CN" altLang="en-US" dirty="0"/>
              <a:t>               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/>
              <a:t>稳定的可重复性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收获：命令行运行、</a:t>
            </a:r>
            <a:r>
              <a:rPr kumimoji="1" lang="en-US" altLang="zh-CN" dirty="0" err="1"/>
              <a:t>ssh</a:t>
            </a:r>
            <a:r>
              <a:rPr kumimoji="1" lang="zh-CN" altLang="en-US" dirty="0"/>
              <a:t>、停止、删除</a:t>
            </a:r>
            <a:r>
              <a:rPr kumimoji="1" lang="en-US" altLang="zh-CN" dirty="0" err="1"/>
              <a:t>vbox</a:t>
            </a:r>
            <a:r>
              <a:rPr kumimoji="1" lang="zh-CN" altLang="en-US" dirty="0"/>
              <a:t>虚拟机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>
                <a:sym typeface="Wingdings" pitchFamily="2" charset="2"/>
              </a:rPr>
              <a:t>减少鼠标点来点去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9F508B-4507-B345-A8EF-504E68AC2E76}"/>
              </a:ext>
            </a:extLst>
          </p:cNvPr>
          <p:cNvSpPr txBox="1"/>
          <p:nvPr/>
        </p:nvSpPr>
        <p:spPr>
          <a:xfrm>
            <a:off x="472611" y="2437386"/>
            <a:ext cx="79912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/>
              <a:t>Mininet</a:t>
            </a:r>
            <a:r>
              <a:rPr kumimoji="1" lang="zh-CN" altLang="en-US" b="1" dirty="0"/>
              <a:t>：测网速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收获：脚本汇总数据、制图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>
                <a:sym typeface="Wingdings" pitchFamily="2" charset="2"/>
              </a:rPr>
              <a:t>方便调整参数空间，实时观察不同参数效果</a:t>
            </a:r>
            <a:endParaRPr kumimoji="1" lang="en-US" altLang="zh-CN" dirty="0">
              <a:sym typeface="Wingdings" pitchFamily="2" charset="2"/>
            </a:endParaRPr>
          </a:p>
          <a:p>
            <a:r>
              <a:rPr kumimoji="1" lang="zh-CN" altLang="en-US" dirty="0">
                <a:sym typeface="Wingdings" pitchFamily="2" charset="2"/>
              </a:rPr>
              <a:t>  </a:t>
            </a:r>
            <a:r>
              <a:rPr kumimoji="1" lang="en-US" altLang="zh-CN" dirty="0">
                <a:sym typeface="Wingdings" pitchFamily="2" charset="2"/>
              </a:rPr>
              <a:t>+</a:t>
            </a:r>
            <a:r>
              <a:rPr kumimoji="1" lang="zh-CN" altLang="en-US" dirty="0">
                <a:sym typeface="Wingdings" pitchFamily="2" charset="2"/>
              </a:rPr>
              <a:t> 收获：会受限虚拟机性能：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1A0029A-D4B3-D646-B7BD-4A456D3605D4}"/>
              </a:ext>
            </a:extLst>
          </p:cNvPr>
          <p:cNvSpPr txBox="1"/>
          <p:nvPr/>
        </p:nvSpPr>
        <p:spPr>
          <a:xfrm>
            <a:off x="-34409" y="3620885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CPU</a:t>
            </a:r>
            <a:r>
              <a:rPr kumimoji="1" lang="zh-CN" altLang="en-US" dirty="0"/>
              <a:t>低性能：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AC1561E-3FBA-9642-B64D-1CF487CC6D67}"/>
              </a:ext>
            </a:extLst>
          </p:cNvPr>
          <p:cNvSpPr txBox="1"/>
          <p:nvPr/>
        </p:nvSpPr>
        <p:spPr>
          <a:xfrm>
            <a:off x="19731" y="5714561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CPU</a:t>
            </a:r>
            <a:r>
              <a:rPr kumimoji="1" lang="zh-CN" altLang="en-US" dirty="0"/>
              <a:t>高性能：</a:t>
            </a: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33C57A2-F860-B648-8961-31D11216373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4468256" y="1859815"/>
            <a:ext cx="2407147" cy="57757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7CC3CA7-EAFD-CE47-A816-F06BD55ADD88}"/>
              </a:ext>
            </a:extLst>
          </p:cNvPr>
          <p:cNvSpPr txBox="1"/>
          <p:nvPr/>
        </p:nvSpPr>
        <p:spPr>
          <a:xfrm>
            <a:off x="7582259" y="4301711"/>
            <a:ext cx="257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：解释包</a:t>
            </a:r>
            <a:endParaRPr kumimoji="1" lang="en-US" altLang="zh-CN" b="1" dirty="0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6DFC0E55-027A-CE4D-B9B5-CBA0A2D29FB4}"/>
              </a:ext>
            </a:extLst>
          </p:cNvPr>
          <p:cNvCxnSpPr>
            <a:cxnSpLocks/>
            <a:stCxn id="4" idx="2"/>
            <a:endCxn id="14" idx="0"/>
          </p:cNvCxnSpPr>
          <p:nvPr/>
        </p:nvCxnSpPr>
        <p:spPr>
          <a:xfrm>
            <a:off x="6875403" y="1859815"/>
            <a:ext cx="1994228" cy="244189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420A44AE-2BD4-2443-ABBA-FCC3FB3FB50A}"/>
              </a:ext>
            </a:extLst>
          </p:cNvPr>
          <p:cNvSpPr txBox="1"/>
          <p:nvPr/>
        </p:nvSpPr>
        <p:spPr>
          <a:xfrm>
            <a:off x="1773487" y="4214473"/>
            <a:ext cx="4262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实验配置：</a:t>
            </a:r>
            <a:endParaRPr kumimoji="1" lang="en-US" altLang="zh-CN" dirty="0"/>
          </a:p>
          <a:p>
            <a:r>
              <a:rPr kumimoji="1" lang="zh-CN" altLang="en-US" dirty="0"/>
              <a:t>  网速提升（</a:t>
            </a:r>
            <a:r>
              <a:rPr kumimoji="1" lang="en-US" altLang="zh-CN" dirty="0"/>
              <a:t>Y</a:t>
            </a:r>
            <a:r>
              <a:rPr kumimoji="1" lang="zh-CN" altLang="en-US" dirty="0"/>
              <a:t>轴），随带宽（</a:t>
            </a:r>
            <a:r>
              <a:rPr kumimoji="1" lang="en-US" altLang="zh-CN" dirty="0"/>
              <a:t>X</a:t>
            </a:r>
            <a:r>
              <a:rPr kumimoji="1" lang="zh-CN" altLang="en-US" dirty="0"/>
              <a:t>轴）提升</a:t>
            </a:r>
          </a:p>
        </p:txBody>
      </p:sp>
    </p:spTree>
    <p:extLst>
      <p:ext uri="{BB962C8B-B14F-4D97-AF65-F5344CB8AC3E}">
        <p14:creationId xmlns:p14="http://schemas.microsoft.com/office/powerpoint/2010/main" val="974370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Mininet</a:t>
            </a:r>
            <a:r>
              <a:rPr kumimoji="1" lang="zh-CN" altLang="en-US" dirty="0"/>
              <a:t>实验环境介绍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F7E908-7016-A24C-B50C-796BDF1F626B}"/>
              </a:ext>
            </a:extLst>
          </p:cNvPr>
          <p:cNvSpPr txBox="1"/>
          <p:nvPr/>
        </p:nvSpPr>
        <p:spPr>
          <a:xfrm>
            <a:off x="3061698" y="936485"/>
            <a:ext cx="76274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Vagrant </a:t>
            </a:r>
            <a:r>
              <a:rPr kumimoji="1" lang="zh-CN" altLang="en-US" b="1" dirty="0"/>
              <a:t>管理</a:t>
            </a:r>
            <a:r>
              <a:rPr kumimoji="1" lang="en-US" altLang="zh-CN" b="1" dirty="0" err="1"/>
              <a:t>vbox</a:t>
            </a:r>
            <a:r>
              <a:rPr kumimoji="1" lang="zh-CN" altLang="en-US" b="1" dirty="0"/>
              <a:t>虚拟机：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收获：使用单个</a:t>
            </a:r>
            <a:r>
              <a:rPr kumimoji="1" lang="en-US" altLang="zh-CN" dirty="0" err="1"/>
              <a:t>sh</a:t>
            </a:r>
            <a:r>
              <a:rPr kumimoji="1" lang="zh-CN" altLang="en-US" dirty="0"/>
              <a:t>脚本描述安装的依赖</a:t>
            </a:r>
            <a:r>
              <a:rPr kumimoji="1" lang="en-US" altLang="zh-CN" dirty="0"/>
              <a:t> </a:t>
            </a:r>
            <a:r>
              <a:rPr kumimoji="1" lang="zh-CN" altLang="en-US" dirty="0"/>
              <a:t>               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/>
              <a:t>稳定的可重复性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收获：命令行运行、</a:t>
            </a:r>
            <a:r>
              <a:rPr kumimoji="1" lang="en-US" altLang="zh-CN" dirty="0" err="1"/>
              <a:t>ssh</a:t>
            </a:r>
            <a:r>
              <a:rPr kumimoji="1" lang="zh-CN" altLang="en-US" dirty="0"/>
              <a:t>、停止、删除</a:t>
            </a:r>
            <a:r>
              <a:rPr kumimoji="1" lang="en-US" altLang="zh-CN" dirty="0" err="1"/>
              <a:t>vbox</a:t>
            </a:r>
            <a:r>
              <a:rPr kumimoji="1" lang="zh-CN" altLang="en-US" dirty="0"/>
              <a:t>虚拟机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>
                <a:sym typeface="Wingdings" pitchFamily="2" charset="2"/>
              </a:rPr>
              <a:t>减少鼠标点来点去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9F508B-4507-B345-A8EF-504E68AC2E76}"/>
              </a:ext>
            </a:extLst>
          </p:cNvPr>
          <p:cNvSpPr txBox="1"/>
          <p:nvPr/>
        </p:nvSpPr>
        <p:spPr>
          <a:xfrm>
            <a:off x="472611" y="2437386"/>
            <a:ext cx="79912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/>
              <a:t>Mininet</a:t>
            </a:r>
            <a:r>
              <a:rPr kumimoji="1" lang="zh-CN" altLang="en-US" b="1" dirty="0"/>
              <a:t>：测网速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收获：脚本汇总数据、制图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>
                <a:sym typeface="Wingdings" pitchFamily="2" charset="2"/>
              </a:rPr>
              <a:t>方便调整参数空间，实时观察不同参数效果</a:t>
            </a:r>
            <a:endParaRPr kumimoji="1" lang="en-US" altLang="zh-CN" dirty="0">
              <a:sym typeface="Wingdings" pitchFamily="2" charset="2"/>
            </a:endParaRPr>
          </a:p>
          <a:p>
            <a:r>
              <a:rPr kumimoji="1" lang="zh-CN" altLang="en-US" dirty="0">
                <a:sym typeface="Wingdings" pitchFamily="2" charset="2"/>
              </a:rPr>
              <a:t>  </a:t>
            </a:r>
            <a:r>
              <a:rPr kumimoji="1" lang="en-US" altLang="zh-CN" dirty="0">
                <a:sym typeface="Wingdings" pitchFamily="2" charset="2"/>
              </a:rPr>
              <a:t>+</a:t>
            </a:r>
            <a:r>
              <a:rPr kumimoji="1" lang="zh-CN" altLang="en-US" dirty="0">
                <a:sym typeface="Wingdings" pitchFamily="2" charset="2"/>
              </a:rPr>
              <a:t> 收获：会受限虚拟机性能：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C793FCB-BF54-0246-8693-DAF056A237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52510"/>
          <a:stretch/>
        </p:blipFill>
        <p:spPr>
          <a:xfrm>
            <a:off x="1320087" y="3334758"/>
            <a:ext cx="5241309" cy="159295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119E0C7-802B-D34E-94A7-8E399A13B4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566"/>
          <a:stretch/>
        </p:blipFill>
        <p:spPr>
          <a:xfrm>
            <a:off x="1320087" y="5106255"/>
            <a:ext cx="5417600" cy="15929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1A0029A-D4B3-D646-B7BD-4A456D3605D4}"/>
              </a:ext>
            </a:extLst>
          </p:cNvPr>
          <p:cNvSpPr txBox="1"/>
          <p:nvPr/>
        </p:nvSpPr>
        <p:spPr>
          <a:xfrm>
            <a:off x="-34409" y="3620885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CPU</a:t>
            </a:r>
            <a:r>
              <a:rPr kumimoji="1" lang="zh-CN" altLang="en-US" dirty="0"/>
              <a:t>低性能：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AC1561E-3FBA-9642-B64D-1CF487CC6D67}"/>
              </a:ext>
            </a:extLst>
          </p:cNvPr>
          <p:cNvSpPr txBox="1"/>
          <p:nvPr/>
        </p:nvSpPr>
        <p:spPr>
          <a:xfrm>
            <a:off x="19731" y="5714561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CPU</a:t>
            </a:r>
            <a:r>
              <a:rPr kumimoji="1" lang="zh-CN" altLang="en-US" dirty="0"/>
              <a:t>高性能：</a:t>
            </a: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33C57A2-F860-B648-8961-31D11216373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4468256" y="1859815"/>
            <a:ext cx="2407147" cy="57757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7CC3CA7-EAFD-CE47-A816-F06BD55ADD88}"/>
              </a:ext>
            </a:extLst>
          </p:cNvPr>
          <p:cNvSpPr txBox="1"/>
          <p:nvPr/>
        </p:nvSpPr>
        <p:spPr>
          <a:xfrm>
            <a:off x="7582259" y="4301711"/>
            <a:ext cx="257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：解释包</a:t>
            </a:r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46E6C6C3-83D7-CD4F-9C49-234DBDD960D1}"/>
              </a:ext>
            </a:extLst>
          </p:cNvPr>
          <p:cNvCxnSpPr>
            <a:stCxn id="10" idx="0"/>
          </p:cNvCxnSpPr>
          <p:nvPr/>
        </p:nvCxnSpPr>
        <p:spPr>
          <a:xfrm rot="16200000" flipH="1">
            <a:off x="1594322" y="2757747"/>
            <a:ext cx="730583" cy="2456858"/>
          </a:xfrm>
          <a:prstGeom prst="curvedConnector4">
            <a:avLst>
              <a:gd name="adj1" fmla="val -31290"/>
              <a:gd name="adj2" fmla="val 9978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6DFC0E55-027A-CE4D-B9B5-CBA0A2D29FB4}"/>
              </a:ext>
            </a:extLst>
          </p:cNvPr>
          <p:cNvCxnSpPr>
            <a:cxnSpLocks/>
            <a:stCxn id="4" idx="2"/>
            <a:endCxn id="14" idx="0"/>
          </p:cNvCxnSpPr>
          <p:nvPr/>
        </p:nvCxnSpPr>
        <p:spPr>
          <a:xfrm>
            <a:off x="6875403" y="1859815"/>
            <a:ext cx="1994228" cy="244189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2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Mininet</a:t>
            </a:r>
            <a:r>
              <a:rPr kumimoji="1" lang="zh-CN" altLang="en-US" dirty="0"/>
              <a:t>实验环境介绍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F7E908-7016-A24C-B50C-796BDF1F626B}"/>
              </a:ext>
            </a:extLst>
          </p:cNvPr>
          <p:cNvSpPr txBox="1"/>
          <p:nvPr/>
        </p:nvSpPr>
        <p:spPr>
          <a:xfrm>
            <a:off x="3061698" y="936485"/>
            <a:ext cx="76274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Vagrant </a:t>
            </a:r>
            <a:r>
              <a:rPr kumimoji="1" lang="zh-CN" altLang="en-US" b="1" dirty="0"/>
              <a:t>管理</a:t>
            </a:r>
            <a:r>
              <a:rPr kumimoji="1" lang="en-US" altLang="zh-CN" b="1" dirty="0" err="1"/>
              <a:t>vbox</a:t>
            </a:r>
            <a:r>
              <a:rPr kumimoji="1" lang="zh-CN" altLang="en-US" b="1" dirty="0"/>
              <a:t>虚拟机：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收获：使用单个</a:t>
            </a:r>
            <a:r>
              <a:rPr kumimoji="1" lang="en-US" altLang="zh-CN" dirty="0" err="1"/>
              <a:t>sh</a:t>
            </a:r>
            <a:r>
              <a:rPr kumimoji="1" lang="zh-CN" altLang="en-US" dirty="0"/>
              <a:t>脚本描述安装的依赖</a:t>
            </a:r>
            <a:r>
              <a:rPr kumimoji="1" lang="en-US" altLang="zh-CN" dirty="0"/>
              <a:t> </a:t>
            </a:r>
            <a:r>
              <a:rPr kumimoji="1" lang="zh-CN" altLang="en-US" dirty="0"/>
              <a:t>               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/>
              <a:t>稳定的可重复性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收获：命令行运行、</a:t>
            </a:r>
            <a:r>
              <a:rPr kumimoji="1" lang="en-US" altLang="zh-CN" dirty="0" err="1"/>
              <a:t>ssh</a:t>
            </a:r>
            <a:r>
              <a:rPr kumimoji="1" lang="zh-CN" altLang="en-US" dirty="0"/>
              <a:t>、停止、删除</a:t>
            </a:r>
            <a:r>
              <a:rPr kumimoji="1" lang="en-US" altLang="zh-CN" dirty="0" err="1"/>
              <a:t>vbox</a:t>
            </a:r>
            <a:r>
              <a:rPr kumimoji="1" lang="zh-CN" altLang="en-US" dirty="0"/>
              <a:t>虚拟机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>
                <a:sym typeface="Wingdings" pitchFamily="2" charset="2"/>
              </a:rPr>
              <a:t>减少鼠标点来点去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9F508B-4507-B345-A8EF-504E68AC2E76}"/>
              </a:ext>
            </a:extLst>
          </p:cNvPr>
          <p:cNvSpPr txBox="1"/>
          <p:nvPr/>
        </p:nvSpPr>
        <p:spPr>
          <a:xfrm>
            <a:off x="472611" y="2437386"/>
            <a:ext cx="79912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/>
              <a:t>Mininet</a:t>
            </a:r>
            <a:r>
              <a:rPr kumimoji="1" lang="zh-CN" altLang="en-US" b="1" dirty="0"/>
              <a:t>：测网速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收获：脚本汇总数据、制图 </a:t>
            </a:r>
            <a:r>
              <a:rPr kumimoji="1" lang="en-US" altLang="zh-CN" dirty="0">
                <a:sym typeface="Wingdings" pitchFamily="2" charset="2"/>
              </a:rPr>
              <a:t> </a:t>
            </a:r>
            <a:r>
              <a:rPr kumimoji="1" lang="zh-CN" altLang="en-US" dirty="0">
                <a:sym typeface="Wingdings" pitchFamily="2" charset="2"/>
              </a:rPr>
              <a:t>方便调整参数空间，实时观察不同参数效果</a:t>
            </a:r>
            <a:endParaRPr kumimoji="1" lang="en-US" altLang="zh-CN" dirty="0">
              <a:sym typeface="Wingdings" pitchFamily="2" charset="2"/>
            </a:endParaRPr>
          </a:p>
          <a:p>
            <a:r>
              <a:rPr kumimoji="1" lang="zh-CN" altLang="en-US" dirty="0">
                <a:sym typeface="Wingdings" pitchFamily="2" charset="2"/>
              </a:rPr>
              <a:t>  </a:t>
            </a:r>
            <a:r>
              <a:rPr kumimoji="1" lang="en-US" altLang="zh-CN" dirty="0">
                <a:sym typeface="Wingdings" pitchFamily="2" charset="2"/>
              </a:rPr>
              <a:t>+</a:t>
            </a:r>
            <a:r>
              <a:rPr kumimoji="1" lang="zh-CN" altLang="en-US" dirty="0">
                <a:sym typeface="Wingdings" pitchFamily="2" charset="2"/>
              </a:rPr>
              <a:t> 收获：会受限虚拟机性能：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C793FCB-BF54-0246-8693-DAF056A237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52510"/>
          <a:stretch/>
        </p:blipFill>
        <p:spPr>
          <a:xfrm>
            <a:off x="1320087" y="3334758"/>
            <a:ext cx="5241309" cy="159295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119E0C7-802B-D34E-94A7-8E399A13B4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566"/>
          <a:stretch/>
        </p:blipFill>
        <p:spPr>
          <a:xfrm>
            <a:off x="1320087" y="5106255"/>
            <a:ext cx="5417600" cy="15929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1A0029A-D4B3-D646-B7BD-4A456D3605D4}"/>
              </a:ext>
            </a:extLst>
          </p:cNvPr>
          <p:cNvSpPr txBox="1"/>
          <p:nvPr/>
        </p:nvSpPr>
        <p:spPr>
          <a:xfrm>
            <a:off x="-34409" y="3620885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CPU</a:t>
            </a:r>
            <a:r>
              <a:rPr kumimoji="1" lang="zh-CN" altLang="en-US" dirty="0"/>
              <a:t>低性能：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AC1561E-3FBA-9642-B64D-1CF487CC6D67}"/>
              </a:ext>
            </a:extLst>
          </p:cNvPr>
          <p:cNvSpPr txBox="1"/>
          <p:nvPr/>
        </p:nvSpPr>
        <p:spPr>
          <a:xfrm>
            <a:off x="19731" y="5714561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CPU</a:t>
            </a:r>
            <a:r>
              <a:rPr kumimoji="1" lang="zh-CN" altLang="en-US" dirty="0"/>
              <a:t>高性能：</a:t>
            </a: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33C57A2-F860-B648-8961-31D11216373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4468256" y="1859815"/>
            <a:ext cx="2407147" cy="57757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7CC3CA7-EAFD-CE47-A816-F06BD55ADD88}"/>
              </a:ext>
            </a:extLst>
          </p:cNvPr>
          <p:cNvSpPr txBox="1"/>
          <p:nvPr/>
        </p:nvSpPr>
        <p:spPr>
          <a:xfrm>
            <a:off x="7582259" y="4301711"/>
            <a:ext cx="44502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熟悉</a:t>
            </a:r>
            <a:r>
              <a:rPr kumimoji="1" lang="en-US" altLang="zh-CN" b="1" dirty="0" err="1"/>
              <a:t>wireshark</a:t>
            </a:r>
            <a:r>
              <a:rPr kumimoji="1" lang="zh-CN" altLang="en-US" b="1" dirty="0"/>
              <a:t>：解释包</a:t>
            </a:r>
            <a:endParaRPr kumimoji="1" lang="en-US" altLang="zh-CN" b="1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困难：理论课远没有讲到数据包细节，</a:t>
            </a:r>
            <a:endParaRPr kumimoji="1" lang="en-US" altLang="zh-CN" dirty="0"/>
          </a:p>
          <a:p>
            <a:r>
              <a:rPr kumimoji="1" lang="zh-CN" altLang="en-US" dirty="0"/>
              <a:t>                简单的调研很难真正理解</a:t>
            </a:r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46E6C6C3-83D7-CD4F-9C49-234DBDD960D1}"/>
              </a:ext>
            </a:extLst>
          </p:cNvPr>
          <p:cNvCxnSpPr>
            <a:stCxn id="10" idx="0"/>
          </p:cNvCxnSpPr>
          <p:nvPr/>
        </p:nvCxnSpPr>
        <p:spPr>
          <a:xfrm rot="16200000" flipH="1">
            <a:off x="1594322" y="2757747"/>
            <a:ext cx="730583" cy="2456858"/>
          </a:xfrm>
          <a:prstGeom prst="curvedConnector4">
            <a:avLst>
              <a:gd name="adj1" fmla="val -31290"/>
              <a:gd name="adj2" fmla="val 9978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6DFC0E55-027A-CE4D-B9B5-CBA0A2D29FB4}"/>
              </a:ext>
            </a:extLst>
          </p:cNvPr>
          <p:cNvCxnSpPr>
            <a:cxnSpLocks/>
            <a:stCxn id="4" idx="2"/>
            <a:endCxn id="14" idx="0"/>
          </p:cNvCxnSpPr>
          <p:nvPr/>
        </p:nvCxnSpPr>
        <p:spPr>
          <a:xfrm>
            <a:off x="6875403" y="1859815"/>
            <a:ext cx="2931985" cy="244189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772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包解析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收获：清晰描述代码结构</a:t>
            </a:r>
            <a:endParaRPr kumimoji="1" lang="en-US" altLang="zh-CN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12808F-CBDD-7F49-A2FD-6E16B7AB7FCE}"/>
              </a:ext>
            </a:extLst>
          </p:cNvPr>
          <p:cNvSpPr txBox="1"/>
          <p:nvPr/>
        </p:nvSpPr>
        <p:spPr>
          <a:xfrm>
            <a:off x="8437043" y="1100688"/>
            <a:ext cx="3183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</a:t>
            </a:r>
            <a:r>
              <a:rPr kumimoji="1" lang="en-US" altLang="zh-CN" b="1" dirty="0"/>
              <a:t>C</a:t>
            </a:r>
            <a:r>
              <a:rPr kumimoji="1" lang="zh-CN" altLang="en-US" b="1" dirty="0"/>
              <a:t>语法</a:t>
            </a:r>
            <a:r>
              <a:rPr kumimoji="1" lang="en-US" altLang="zh-CN" b="1" dirty="0"/>
              <a:t>+</a:t>
            </a:r>
            <a:r>
              <a:rPr kumimoji="1" lang="en-US" altLang="zh-CN" b="1" dirty="0" err="1"/>
              <a:t>Cpp</a:t>
            </a:r>
            <a:r>
              <a:rPr kumimoji="1" lang="zh-CN" altLang="en-US" b="1" dirty="0"/>
              <a:t>面向对象</a:t>
            </a:r>
            <a:endParaRPr kumimoji="1" lang="en-US" altLang="zh-CN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1528503" y="4589367"/>
            <a:ext cx="409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困难：理论课远没有讲到数据包结构</a:t>
            </a:r>
          </a:p>
        </p:txBody>
      </p:sp>
    </p:spTree>
    <p:extLst>
      <p:ext uri="{BB962C8B-B14F-4D97-AF65-F5344CB8AC3E}">
        <p14:creationId xmlns:p14="http://schemas.microsoft.com/office/powerpoint/2010/main" val="2915111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F26D-571E-9A4F-8C35-07B8268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2" y="-180725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包解析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A6C35F-1661-5940-A512-439BF7746EC3}"/>
              </a:ext>
            </a:extLst>
          </p:cNvPr>
          <p:cNvSpPr txBox="1"/>
          <p:nvPr/>
        </p:nvSpPr>
        <p:spPr>
          <a:xfrm>
            <a:off x="864973" y="1056538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收获：清晰描述代码结构</a:t>
            </a:r>
            <a:endParaRPr kumimoji="1" lang="en-US" altLang="zh-CN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12808F-CBDD-7F49-A2FD-6E16B7AB7FCE}"/>
              </a:ext>
            </a:extLst>
          </p:cNvPr>
          <p:cNvSpPr txBox="1"/>
          <p:nvPr/>
        </p:nvSpPr>
        <p:spPr>
          <a:xfrm>
            <a:off x="8437043" y="1100688"/>
            <a:ext cx="3183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收获：</a:t>
            </a:r>
            <a:r>
              <a:rPr kumimoji="1" lang="en-US" altLang="zh-CN" b="1" dirty="0"/>
              <a:t>C</a:t>
            </a:r>
            <a:r>
              <a:rPr kumimoji="1" lang="zh-CN" altLang="en-US" b="1" dirty="0"/>
              <a:t>语法</a:t>
            </a:r>
            <a:r>
              <a:rPr kumimoji="1" lang="en-US" altLang="zh-CN" b="1" dirty="0"/>
              <a:t>+</a:t>
            </a:r>
            <a:r>
              <a:rPr kumimoji="1" lang="en-US" altLang="zh-CN" b="1" dirty="0" err="1"/>
              <a:t>Cpp</a:t>
            </a:r>
            <a:r>
              <a:rPr kumimoji="1" lang="zh-CN" altLang="en-US" b="1" dirty="0"/>
              <a:t>面向对象</a:t>
            </a:r>
            <a:endParaRPr kumimoji="1" lang="en-US" altLang="zh-CN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1043C69-1DD4-AE4A-B9FE-7B5A2F014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67" y="1495838"/>
            <a:ext cx="7686316" cy="255717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0F63867-225F-914C-A80D-23B063404126}"/>
              </a:ext>
            </a:extLst>
          </p:cNvPr>
          <p:cNvSpPr txBox="1"/>
          <p:nvPr/>
        </p:nvSpPr>
        <p:spPr>
          <a:xfrm>
            <a:off x="1528503" y="4589367"/>
            <a:ext cx="409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+</a:t>
            </a:r>
            <a:r>
              <a:rPr kumimoji="1" lang="zh-CN" altLang="en-US" b="1" dirty="0"/>
              <a:t> 困难：理论课远没有讲到数据包结构</a:t>
            </a:r>
          </a:p>
        </p:txBody>
      </p:sp>
    </p:spTree>
    <p:extLst>
      <p:ext uri="{BB962C8B-B14F-4D97-AF65-F5344CB8AC3E}">
        <p14:creationId xmlns:p14="http://schemas.microsoft.com/office/powerpoint/2010/main" val="2630466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1533</Words>
  <Application>Microsoft Macintosh PowerPoint</Application>
  <PresentationFormat>宽屏</PresentationFormat>
  <Paragraphs>159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等线</vt:lpstr>
      <vt:lpstr>等线 Light</vt:lpstr>
      <vt:lpstr>Arial</vt:lpstr>
      <vt:lpstr>Wingdings</vt:lpstr>
      <vt:lpstr>Office 主题​​</vt:lpstr>
      <vt:lpstr>实验2-6总结：收获与困难</vt:lpstr>
      <vt:lpstr>1. Mininet实验环境介绍</vt:lpstr>
      <vt:lpstr>1. Mininet实验环境介绍</vt:lpstr>
      <vt:lpstr>1. Mininet实验环境介绍</vt:lpstr>
      <vt:lpstr>1. Mininet实验环境介绍</vt:lpstr>
      <vt:lpstr>1. Mininet实验环境介绍</vt:lpstr>
      <vt:lpstr>1. Mininet实验环境介绍</vt:lpstr>
      <vt:lpstr>2. HTTP包解析</vt:lpstr>
      <vt:lpstr>2. HTTP包解析</vt:lpstr>
      <vt:lpstr>2. HTTP包解析</vt:lpstr>
      <vt:lpstr>2. HTTP包解析</vt:lpstr>
      <vt:lpstr>3/4. 广播/交换网络节点实现</vt:lpstr>
      <vt:lpstr>3/4. 广播/交换网络节点实现</vt:lpstr>
      <vt:lpstr>3/4. 广播/交换网络节点实现</vt:lpstr>
      <vt:lpstr>3/4. 广播/交换网络节点实现</vt:lpstr>
      <vt:lpstr>3/4. 广播/交换网络节点实现</vt:lpstr>
      <vt:lpstr>5. 交换网络节点实现</vt:lpstr>
      <vt:lpstr>5. 交换网络节点实现</vt:lpstr>
      <vt:lpstr>5. 交换网络节点实现</vt:lpstr>
      <vt:lpstr>5. 交换网络节点实现</vt:lpstr>
      <vt:lpstr>总结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宇恒 杨</dc:creator>
  <cp:lastModifiedBy>宇恒 杨</cp:lastModifiedBy>
  <cp:revision>31</cp:revision>
  <dcterms:created xsi:type="dcterms:W3CDTF">2020-11-02T14:44:12Z</dcterms:created>
  <dcterms:modified xsi:type="dcterms:W3CDTF">2020-11-04T14:56:41Z</dcterms:modified>
</cp:coreProperties>
</file>

<file path=docProps/thumbnail.jpeg>
</file>